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0" r:id="rId6"/>
    <p:sldId id="261" r:id="rId7"/>
    <p:sldId id="262" r:id="rId8"/>
    <p:sldId id="263" r:id="rId9"/>
    <p:sldId id="264" r:id="rId10"/>
    <p:sldId id="268" r:id="rId11"/>
    <p:sldId id="269" r:id="rId12"/>
    <p:sldId id="270" r:id="rId13"/>
    <p:sldId id="265" r:id="rId14"/>
    <p:sldId id="266" r:id="rId15"/>
    <p:sldId id="267"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55"/>
    <p:restoredTop sz="94624"/>
  </p:normalViewPr>
  <p:slideViewPr>
    <p:cSldViewPr snapToGrid="0">
      <p:cViewPr varScale="1">
        <p:scale>
          <a:sx n="84" d="100"/>
          <a:sy n="84" d="100"/>
        </p:scale>
        <p:origin x="80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vvuri Naveen Sita Reddy" userId="2bad9765de7492d6" providerId="LiveId" clId="{A1349BB1-A15F-4D4F-86E5-539B33F3DCED}"/>
    <pc:docChg chg="custSel modSld">
      <pc:chgData name="Kovvuri Naveen Sita Reddy" userId="2bad9765de7492d6" providerId="LiveId" clId="{A1349BB1-A15F-4D4F-86E5-539B33F3DCED}" dt="2024-05-06T23:09:57.294" v="258" actId="20577"/>
      <pc:docMkLst>
        <pc:docMk/>
      </pc:docMkLst>
      <pc:sldChg chg="modSp mod">
        <pc:chgData name="Kovvuri Naveen Sita Reddy" userId="2bad9765de7492d6" providerId="LiveId" clId="{A1349BB1-A15F-4D4F-86E5-539B33F3DCED}" dt="2024-05-06T23:09:57.294" v="258" actId="20577"/>
        <pc:sldMkLst>
          <pc:docMk/>
          <pc:sldMk cId="1607694839" sldId="256"/>
        </pc:sldMkLst>
        <pc:spChg chg="mod">
          <ac:chgData name="Kovvuri Naveen Sita Reddy" userId="2bad9765de7492d6" providerId="LiveId" clId="{A1349BB1-A15F-4D4F-86E5-539B33F3DCED}" dt="2024-05-06T23:09:57.294" v="258" actId="20577"/>
          <ac:spMkLst>
            <pc:docMk/>
            <pc:sldMk cId="1607694839" sldId="256"/>
            <ac:spMk id="3" creationId="{2745BC63-4BA2-7DDC-3412-811F316A779F}"/>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BC1925-74F2-5F4B-B276-7F6546B6CA7E}" type="datetimeFigureOut">
              <a:rPr lang="en-US" smtClean="0"/>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FF6414-30C8-5F42-86E1-D0EDCE98A9A8}" type="slidenum">
              <a:rPr lang="en-US" smtClean="0"/>
              <a:t>‹#›</a:t>
            </a:fld>
            <a:endParaRPr lang="en-US"/>
          </a:p>
        </p:txBody>
      </p:sp>
    </p:spTree>
    <p:extLst>
      <p:ext uri="{BB962C8B-B14F-4D97-AF65-F5344CB8AC3E}">
        <p14:creationId xmlns:p14="http://schemas.microsoft.com/office/powerpoint/2010/main" val="3357538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BC1925-74F2-5F4B-B276-7F6546B6CA7E}" type="datetimeFigureOut">
              <a:rPr lang="en-US" smtClean="0"/>
              <a:t>5/6/2024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FF6414-30C8-5F42-86E1-D0EDCE98A9A8}" type="slidenum">
              <a:rPr lang="en-US" smtClean="0"/>
              <a:t>‹#›</a:t>
            </a:fld>
            <a:endParaRPr lang="en-US"/>
          </a:p>
        </p:txBody>
      </p:sp>
    </p:spTree>
    <p:extLst>
      <p:ext uri="{BB962C8B-B14F-4D97-AF65-F5344CB8AC3E}">
        <p14:creationId xmlns:p14="http://schemas.microsoft.com/office/powerpoint/2010/main" val="34619660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7BC1925-74F2-5F4B-B276-7F6546B6CA7E}" type="datetimeFigureOut">
              <a:rPr lang="en-US" smtClean="0"/>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FF6414-30C8-5F42-86E1-D0EDCE98A9A8}" type="slidenum">
              <a:rPr lang="en-US" smtClean="0"/>
              <a:t>‹#›</a:t>
            </a:fld>
            <a:endParaRPr lang="en-US"/>
          </a:p>
        </p:txBody>
      </p:sp>
    </p:spTree>
    <p:extLst>
      <p:ext uri="{BB962C8B-B14F-4D97-AF65-F5344CB8AC3E}">
        <p14:creationId xmlns:p14="http://schemas.microsoft.com/office/powerpoint/2010/main" val="20905074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7BC1925-74F2-5F4B-B276-7F6546B6CA7E}" type="datetimeFigureOut">
              <a:rPr lang="en-US" smtClean="0"/>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FF6414-30C8-5F42-86E1-D0EDCE98A9A8}"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1326159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BC1925-74F2-5F4B-B276-7F6546B6CA7E}" type="datetimeFigureOut">
              <a:rPr lang="en-US" smtClean="0"/>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FF6414-30C8-5F42-86E1-D0EDCE98A9A8}" type="slidenum">
              <a:rPr lang="en-US" smtClean="0"/>
              <a:t>‹#›</a:t>
            </a:fld>
            <a:endParaRPr lang="en-US"/>
          </a:p>
        </p:txBody>
      </p:sp>
    </p:spTree>
    <p:extLst>
      <p:ext uri="{BB962C8B-B14F-4D97-AF65-F5344CB8AC3E}">
        <p14:creationId xmlns:p14="http://schemas.microsoft.com/office/powerpoint/2010/main" val="3934913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7BC1925-74F2-5F4B-B276-7F6546B6CA7E}" type="datetimeFigureOut">
              <a:rPr lang="en-US" smtClean="0"/>
              <a:t>5/6/2024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FF6414-30C8-5F42-86E1-D0EDCE98A9A8}" type="slidenum">
              <a:rPr lang="en-US" smtClean="0"/>
              <a:t>‹#›</a:t>
            </a:fld>
            <a:endParaRPr lang="en-US"/>
          </a:p>
        </p:txBody>
      </p:sp>
    </p:spTree>
    <p:extLst>
      <p:ext uri="{BB962C8B-B14F-4D97-AF65-F5344CB8AC3E}">
        <p14:creationId xmlns:p14="http://schemas.microsoft.com/office/powerpoint/2010/main" val="42291372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7BC1925-74F2-5F4B-B276-7F6546B6CA7E}" type="datetimeFigureOut">
              <a:rPr lang="en-US" smtClean="0"/>
              <a:t>5/6/2024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FF6414-30C8-5F42-86E1-D0EDCE98A9A8}" type="slidenum">
              <a:rPr lang="en-US" smtClean="0"/>
              <a:t>‹#›</a:t>
            </a:fld>
            <a:endParaRPr lang="en-US"/>
          </a:p>
        </p:txBody>
      </p:sp>
    </p:spTree>
    <p:extLst>
      <p:ext uri="{BB962C8B-B14F-4D97-AF65-F5344CB8AC3E}">
        <p14:creationId xmlns:p14="http://schemas.microsoft.com/office/powerpoint/2010/main" val="2850203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BC1925-74F2-5F4B-B276-7F6546B6CA7E}" type="datetimeFigureOut">
              <a:rPr lang="en-US" smtClean="0"/>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FF6414-30C8-5F42-86E1-D0EDCE98A9A8}" type="slidenum">
              <a:rPr lang="en-US" smtClean="0"/>
              <a:t>‹#›</a:t>
            </a:fld>
            <a:endParaRPr lang="en-US"/>
          </a:p>
        </p:txBody>
      </p:sp>
    </p:spTree>
    <p:extLst>
      <p:ext uri="{BB962C8B-B14F-4D97-AF65-F5344CB8AC3E}">
        <p14:creationId xmlns:p14="http://schemas.microsoft.com/office/powerpoint/2010/main" val="2664301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BC1925-74F2-5F4B-B276-7F6546B6CA7E}" type="datetimeFigureOut">
              <a:rPr lang="en-US" smtClean="0"/>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FF6414-30C8-5F42-86E1-D0EDCE98A9A8}" type="slidenum">
              <a:rPr lang="en-US" smtClean="0"/>
              <a:t>‹#›</a:t>
            </a:fld>
            <a:endParaRPr lang="en-US"/>
          </a:p>
        </p:txBody>
      </p:sp>
    </p:spTree>
    <p:extLst>
      <p:ext uri="{BB962C8B-B14F-4D97-AF65-F5344CB8AC3E}">
        <p14:creationId xmlns:p14="http://schemas.microsoft.com/office/powerpoint/2010/main" val="2983653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F7BC1925-74F2-5F4B-B276-7F6546B6CA7E}" type="datetimeFigureOut">
              <a:rPr lang="en-US" smtClean="0"/>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FF6414-30C8-5F42-86E1-D0EDCE98A9A8}" type="slidenum">
              <a:rPr lang="en-US" smtClean="0"/>
              <a:t>‹#›</a:t>
            </a:fld>
            <a:endParaRPr lang="en-US"/>
          </a:p>
        </p:txBody>
      </p:sp>
    </p:spTree>
    <p:extLst>
      <p:ext uri="{BB962C8B-B14F-4D97-AF65-F5344CB8AC3E}">
        <p14:creationId xmlns:p14="http://schemas.microsoft.com/office/powerpoint/2010/main" val="3446921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BC1925-74F2-5F4B-B276-7F6546B6CA7E}" type="datetimeFigureOut">
              <a:rPr lang="en-US" smtClean="0"/>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FF6414-30C8-5F42-86E1-D0EDCE98A9A8}" type="slidenum">
              <a:rPr lang="en-US" smtClean="0"/>
              <a:t>‹#›</a:t>
            </a:fld>
            <a:endParaRPr lang="en-US"/>
          </a:p>
        </p:txBody>
      </p:sp>
    </p:spTree>
    <p:extLst>
      <p:ext uri="{BB962C8B-B14F-4D97-AF65-F5344CB8AC3E}">
        <p14:creationId xmlns:p14="http://schemas.microsoft.com/office/powerpoint/2010/main" val="3767720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BC1925-74F2-5F4B-B276-7F6546B6CA7E}" type="datetimeFigureOut">
              <a:rPr lang="en-US" smtClean="0"/>
              <a:t>5/6/2024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FF6414-30C8-5F42-86E1-D0EDCE98A9A8}" type="slidenum">
              <a:rPr lang="en-US" smtClean="0"/>
              <a:t>‹#›</a:t>
            </a:fld>
            <a:endParaRPr lang="en-US"/>
          </a:p>
        </p:txBody>
      </p:sp>
    </p:spTree>
    <p:extLst>
      <p:ext uri="{BB962C8B-B14F-4D97-AF65-F5344CB8AC3E}">
        <p14:creationId xmlns:p14="http://schemas.microsoft.com/office/powerpoint/2010/main" val="2883098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BC1925-74F2-5F4B-B276-7F6546B6CA7E}" type="datetimeFigureOut">
              <a:rPr lang="en-US" smtClean="0"/>
              <a:t>5/6/2024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FF6414-30C8-5F42-86E1-D0EDCE98A9A8}" type="slidenum">
              <a:rPr lang="en-US" smtClean="0"/>
              <a:t>‹#›</a:t>
            </a:fld>
            <a:endParaRPr lang="en-US"/>
          </a:p>
        </p:txBody>
      </p:sp>
    </p:spTree>
    <p:extLst>
      <p:ext uri="{BB962C8B-B14F-4D97-AF65-F5344CB8AC3E}">
        <p14:creationId xmlns:p14="http://schemas.microsoft.com/office/powerpoint/2010/main" val="201407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F7BC1925-74F2-5F4B-B276-7F6546B6CA7E}" type="datetimeFigureOut">
              <a:rPr lang="en-US" smtClean="0"/>
              <a:t>5/6/2024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EAFF6414-30C8-5F42-86E1-D0EDCE98A9A8}" type="slidenum">
              <a:rPr lang="en-US" smtClean="0"/>
              <a:t>‹#›</a:t>
            </a:fld>
            <a:endParaRPr lang="en-US"/>
          </a:p>
        </p:txBody>
      </p:sp>
    </p:spTree>
    <p:extLst>
      <p:ext uri="{BB962C8B-B14F-4D97-AF65-F5344CB8AC3E}">
        <p14:creationId xmlns:p14="http://schemas.microsoft.com/office/powerpoint/2010/main" val="2030534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7BC1925-74F2-5F4B-B276-7F6546B6CA7E}" type="datetimeFigureOut">
              <a:rPr lang="en-US" smtClean="0"/>
              <a:t>5/6/2024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EAFF6414-30C8-5F42-86E1-D0EDCE98A9A8}" type="slidenum">
              <a:rPr lang="en-US" smtClean="0"/>
              <a:t>‹#›</a:t>
            </a:fld>
            <a:endParaRPr lang="en-US"/>
          </a:p>
        </p:txBody>
      </p:sp>
    </p:spTree>
    <p:extLst>
      <p:ext uri="{BB962C8B-B14F-4D97-AF65-F5344CB8AC3E}">
        <p14:creationId xmlns:p14="http://schemas.microsoft.com/office/powerpoint/2010/main" val="32241483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F7BC1925-74F2-5F4B-B276-7F6546B6CA7E}" type="datetimeFigureOut">
              <a:rPr lang="en-US" smtClean="0"/>
              <a:t>5/6/2024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EAFF6414-30C8-5F42-86E1-D0EDCE98A9A8}" type="slidenum">
              <a:rPr lang="en-US" smtClean="0"/>
              <a:t>‹#›</a:t>
            </a:fld>
            <a:endParaRPr lang="en-US"/>
          </a:p>
        </p:txBody>
      </p:sp>
    </p:spTree>
    <p:extLst>
      <p:ext uri="{BB962C8B-B14F-4D97-AF65-F5344CB8AC3E}">
        <p14:creationId xmlns:p14="http://schemas.microsoft.com/office/powerpoint/2010/main" val="358104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BC1925-74F2-5F4B-B276-7F6546B6CA7E}" type="datetimeFigureOut">
              <a:rPr lang="en-US" smtClean="0"/>
              <a:t>5/6/2024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FF6414-30C8-5F42-86E1-D0EDCE98A9A8}" type="slidenum">
              <a:rPr lang="en-US" smtClean="0"/>
              <a:t>‹#›</a:t>
            </a:fld>
            <a:endParaRPr lang="en-US"/>
          </a:p>
        </p:txBody>
      </p:sp>
    </p:spTree>
    <p:extLst>
      <p:ext uri="{BB962C8B-B14F-4D97-AF65-F5344CB8AC3E}">
        <p14:creationId xmlns:p14="http://schemas.microsoft.com/office/powerpoint/2010/main" val="3633336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7BC1925-74F2-5F4B-B276-7F6546B6CA7E}" type="datetimeFigureOut">
              <a:rPr lang="en-US" smtClean="0"/>
              <a:t>5/6/2024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EAFF6414-30C8-5F42-86E1-D0EDCE98A9A8}" type="slidenum">
              <a:rPr lang="en-US" smtClean="0"/>
              <a:t>‹#›</a:t>
            </a:fld>
            <a:endParaRPr lang="en-US"/>
          </a:p>
        </p:txBody>
      </p:sp>
    </p:spTree>
    <p:extLst>
      <p:ext uri="{BB962C8B-B14F-4D97-AF65-F5344CB8AC3E}">
        <p14:creationId xmlns:p14="http://schemas.microsoft.com/office/powerpoint/2010/main" val="66900773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26.png"/><Relationship Id="rId4" Type="http://schemas.openxmlformats.org/officeDocument/2006/relationships/image" Target="../media/image3.png"/><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Earthquakes | Ready.gov">
            <a:extLst>
              <a:ext uri="{FF2B5EF4-FFF2-40B4-BE49-F238E27FC236}">
                <a16:creationId xmlns:a16="http://schemas.microsoft.com/office/drawing/2014/main" id="{115E0AF3-BEA6-6A6E-38E8-0A137F889515}"/>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l="4790" t="9091" r="30564"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EB03A0D-732B-CB40-CAFF-EF95D260100E}"/>
              </a:ext>
            </a:extLst>
          </p:cNvPr>
          <p:cNvSpPr>
            <a:spLocks noGrp="1"/>
          </p:cNvSpPr>
          <p:nvPr>
            <p:ph type="ctrTitle"/>
          </p:nvPr>
        </p:nvSpPr>
        <p:spPr>
          <a:xfrm>
            <a:off x="1154955" y="471488"/>
            <a:ext cx="8825658" cy="1143001"/>
          </a:xfrm>
        </p:spPr>
        <p:txBody>
          <a:bodyPr>
            <a:noAutofit/>
          </a:bodyPr>
          <a:lstStyle/>
          <a:p>
            <a:r>
              <a:rPr lang="en-US" sz="3200" dirty="0">
                <a:solidFill>
                  <a:schemeClr val="tx1"/>
                </a:solidFill>
              </a:rPr>
              <a:t>Predicting the Effects of Earthquakes Using Cloud-Based Machine Learning</a:t>
            </a:r>
          </a:p>
        </p:txBody>
      </p:sp>
      <p:sp>
        <p:nvSpPr>
          <p:cNvPr id="3" name="Subtitle 2">
            <a:extLst>
              <a:ext uri="{FF2B5EF4-FFF2-40B4-BE49-F238E27FC236}">
                <a16:creationId xmlns:a16="http://schemas.microsoft.com/office/drawing/2014/main" id="{2745BC63-4BA2-7DDC-3412-811F316A779F}"/>
              </a:ext>
            </a:extLst>
          </p:cNvPr>
          <p:cNvSpPr>
            <a:spLocks noGrp="1"/>
          </p:cNvSpPr>
          <p:nvPr>
            <p:ph type="subTitle" idx="1"/>
          </p:nvPr>
        </p:nvSpPr>
        <p:spPr>
          <a:xfrm>
            <a:off x="1154955" y="2586789"/>
            <a:ext cx="8825658" cy="3052011"/>
          </a:xfrm>
        </p:spPr>
        <p:txBody>
          <a:bodyPr>
            <a:normAutofit/>
          </a:bodyPr>
          <a:lstStyle/>
          <a:p>
            <a:r>
              <a:rPr lang="en-US" dirty="0">
                <a:solidFill>
                  <a:schemeClr val="tx1"/>
                </a:solidFill>
              </a:rPr>
              <a:t>Group – Assignment Group 2</a:t>
            </a:r>
          </a:p>
          <a:p>
            <a:r>
              <a:rPr lang="en-US" dirty="0">
                <a:solidFill>
                  <a:schemeClr val="tx1"/>
                </a:solidFill>
              </a:rPr>
              <a:t>1. Naveen Sita Reddy kovvuri (s02059263)</a:t>
            </a:r>
          </a:p>
          <a:p>
            <a:r>
              <a:rPr lang="en-US" dirty="0">
                <a:solidFill>
                  <a:schemeClr val="tx1"/>
                </a:solidFill>
              </a:rPr>
              <a:t>2. Sainath reddy </a:t>
            </a:r>
            <a:r>
              <a:rPr lang="en-US" dirty="0" err="1">
                <a:solidFill>
                  <a:schemeClr val="tx1"/>
                </a:solidFill>
              </a:rPr>
              <a:t>mosali</a:t>
            </a:r>
            <a:r>
              <a:rPr lang="en-US" dirty="0">
                <a:solidFill>
                  <a:schemeClr val="tx1"/>
                </a:solidFill>
              </a:rPr>
              <a:t> (s02061036)</a:t>
            </a:r>
          </a:p>
          <a:p>
            <a:r>
              <a:rPr lang="en-US" dirty="0">
                <a:solidFill>
                  <a:schemeClr val="tx1"/>
                </a:solidFill>
              </a:rPr>
              <a:t>3. </a:t>
            </a:r>
            <a:r>
              <a:rPr lang="en-US" dirty="0" err="1">
                <a:solidFill>
                  <a:schemeClr val="tx1"/>
                </a:solidFill>
              </a:rPr>
              <a:t>Nithish</a:t>
            </a:r>
            <a:r>
              <a:rPr lang="en-US" dirty="0">
                <a:solidFill>
                  <a:schemeClr val="tx1"/>
                </a:solidFill>
              </a:rPr>
              <a:t> </a:t>
            </a:r>
            <a:r>
              <a:rPr lang="en-US" dirty="0" err="1">
                <a:solidFill>
                  <a:schemeClr val="tx1"/>
                </a:solidFill>
              </a:rPr>
              <a:t>kumar</a:t>
            </a:r>
            <a:r>
              <a:rPr lang="en-US" dirty="0">
                <a:solidFill>
                  <a:schemeClr val="tx1"/>
                </a:solidFill>
              </a:rPr>
              <a:t> </a:t>
            </a:r>
            <a:r>
              <a:rPr lang="en-US" dirty="0" err="1">
                <a:solidFill>
                  <a:schemeClr val="tx1"/>
                </a:solidFill>
              </a:rPr>
              <a:t>medabalimi</a:t>
            </a:r>
            <a:r>
              <a:rPr lang="en-US" dirty="0">
                <a:solidFill>
                  <a:schemeClr val="tx1"/>
                </a:solidFill>
              </a:rPr>
              <a:t> (s02059513)</a:t>
            </a:r>
          </a:p>
          <a:p>
            <a:r>
              <a:rPr lang="en-US" dirty="0">
                <a:solidFill>
                  <a:schemeClr val="tx1"/>
                </a:solidFill>
              </a:rPr>
              <a:t>4. Lakshmi </a:t>
            </a:r>
            <a:r>
              <a:rPr lang="en-US" dirty="0" err="1">
                <a:solidFill>
                  <a:schemeClr val="tx1"/>
                </a:solidFill>
              </a:rPr>
              <a:t>Kethineni</a:t>
            </a:r>
            <a:r>
              <a:rPr lang="en-US" dirty="0">
                <a:solidFill>
                  <a:schemeClr val="tx1"/>
                </a:solidFill>
              </a:rPr>
              <a:t> (s02066249)</a:t>
            </a:r>
          </a:p>
          <a:p>
            <a:r>
              <a:rPr lang="en-US" dirty="0">
                <a:solidFill>
                  <a:schemeClr val="tx1"/>
                </a:solidFill>
              </a:rPr>
              <a:t>5. Tanay </a:t>
            </a:r>
            <a:r>
              <a:rPr lang="en-US" dirty="0" err="1">
                <a:solidFill>
                  <a:schemeClr val="tx1"/>
                </a:solidFill>
              </a:rPr>
              <a:t>tamineni</a:t>
            </a:r>
            <a:r>
              <a:rPr lang="en-US" dirty="0">
                <a:solidFill>
                  <a:schemeClr val="tx1"/>
                </a:solidFill>
              </a:rPr>
              <a:t> (s02065959)</a:t>
            </a:r>
          </a:p>
          <a:p>
            <a:r>
              <a:rPr lang="en-US" dirty="0">
                <a:solidFill>
                  <a:schemeClr val="tx1"/>
                </a:solidFill>
              </a:rPr>
              <a:t>6. Vidya rani </a:t>
            </a:r>
            <a:r>
              <a:rPr lang="en-US" dirty="0" err="1">
                <a:solidFill>
                  <a:schemeClr val="tx1"/>
                </a:solidFill>
              </a:rPr>
              <a:t>vallala</a:t>
            </a:r>
            <a:r>
              <a:rPr lang="en-US">
                <a:solidFill>
                  <a:schemeClr val="tx1"/>
                </a:solidFill>
              </a:rPr>
              <a:t> (s02066899)</a:t>
            </a:r>
            <a:endParaRPr lang="en-US" dirty="0">
              <a:solidFill>
                <a:schemeClr val="tx1"/>
              </a:solidFill>
            </a:endParaRPr>
          </a:p>
        </p:txBody>
      </p:sp>
      <p:sp>
        <p:nvSpPr>
          <p:cNvPr id="1033" name="Rectangle 1032">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607694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A91E7-1451-6D4F-99E7-1D58CED8BD2B}"/>
              </a:ext>
            </a:extLst>
          </p:cNvPr>
          <p:cNvSpPr>
            <a:spLocks noGrp="1"/>
          </p:cNvSpPr>
          <p:nvPr>
            <p:ph type="title"/>
          </p:nvPr>
        </p:nvSpPr>
        <p:spPr>
          <a:xfrm>
            <a:off x="646112" y="4212708"/>
            <a:ext cx="5078827" cy="531569"/>
          </a:xfrm>
        </p:spPr>
        <p:txBody>
          <a:bodyPr>
            <a:normAutofit/>
          </a:bodyPr>
          <a:lstStyle/>
          <a:p>
            <a:r>
              <a:rPr lang="en-US" sz="2800" b="1" dirty="0">
                <a:solidFill>
                  <a:srgbClr val="FFFF00"/>
                </a:solidFill>
              </a:rPr>
              <a:t>Data Visualization</a:t>
            </a:r>
          </a:p>
        </p:txBody>
      </p:sp>
      <p:pic>
        <p:nvPicPr>
          <p:cNvPr id="4" name="Content Placeholder 3" descr="A graph of different states&#10;&#10;Description automatically generated">
            <a:extLst>
              <a:ext uri="{FF2B5EF4-FFF2-40B4-BE49-F238E27FC236}">
                <a16:creationId xmlns:a16="http://schemas.microsoft.com/office/drawing/2014/main" id="{0E41F96D-E7E9-CBD5-883A-BA2C0B4147C6}"/>
              </a:ext>
            </a:extLst>
          </p:cNvPr>
          <p:cNvPicPr>
            <a:picLocks noChangeAspect="1"/>
          </p:cNvPicPr>
          <p:nvPr/>
        </p:nvPicPr>
        <p:blipFill>
          <a:blip r:embed="rId3"/>
          <a:stretch>
            <a:fillRect/>
          </a:stretch>
        </p:blipFill>
        <p:spPr>
          <a:xfrm>
            <a:off x="1287680" y="640080"/>
            <a:ext cx="3122116" cy="3243757"/>
          </a:xfrm>
          <a:prstGeom prst="rect">
            <a:avLst/>
          </a:prstGeom>
          <a:effectLst>
            <a:outerShdw blurRad="50800" dist="38100" dir="5400000" algn="t" rotWithShape="0">
              <a:prstClr val="black">
                <a:alpha val="43000"/>
              </a:prstClr>
            </a:outerShdw>
          </a:effectLst>
        </p:spPr>
      </p:pic>
      <p:pic>
        <p:nvPicPr>
          <p:cNvPr id="5" name="Picture 4" descr="A blue dots on a white background&#10;&#10;Description automatically generated">
            <a:extLst>
              <a:ext uri="{FF2B5EF4-FFF2-40B4-BE49-F238E27FC236}">
                <a16:creationId xmlns:a16="http://schemas.microsoft.com/office/drawing/2014/main" id="{904F32A2-DAA7-C96D-9A81-7C80BD3832E6}"/>
              </a:ext>
            </a:extLst>
          </p:cNvPr>
          <p:cNvPicPr>
            <a:picLocks noChangeAspect="1"/>
          </p:cNvPicPr>
          <p:nvPr/>
        </p:nvPicPr>
        <p:blipFill>
          <a:blip r:embed="rId4"/>
          <a:stretch>
            <a:fillRect/>
          </a:stretch>
        </p:blipFill>
        <p:spPr>
          <a:xfrm>
            <a:off x="5544024" y="637032"/>
            <a:ext cx="4106022" cy="3243757"/>
          </a:xfrm>
          <a:prstGeom prst="rect">
            <a:avLst/>
          </a:prstGeom>
          <a:effectLst>
            <a:outerShdw blurRad="50800" dist="38100" dir="5400000" algn="t" rotWithShape="0">
              <a:prstClr val="black">
                <a:alpha val="43000"/>
              </a:prstClr>
            </a:outerShdw>
          </a:effectLst>
        </p:spPr>
      </p:pic>
      <p:sp>
        <p:nvSpPr>
          <p:cNvPr id="7" name="Content Placeholder 8">
            <a:extLst>
              <a:ext uri="{FF2B5EF4-FFF2-40B4-BE49-F238E27FC236}">
                <a16:creationId xmlns:a16="http://schemas.microsoft.com/office/drawing/2014/main" id="{2894D78E-4520-702A-0E3A-9ADDDB27B87F}"/>
              </a:ext>
            </a:extLst>
          </p:cNvPr>
          <p:cNvSpPr>
            <a:spLocks noGrp="1"/>
          </p:cNvSpPr>
          <p:nvPr>
            <p:ph idx="1"/>
          </p:nvPr>
        </p:nvSpPr>
        <p:spPr>
          <a:xfrm>
            <a:off x="635459" y="5073148"/>
            <a:ext cx="9648228" cy="1407161"/>
          </a:xfrm>
        </p:spPr>
        <p:txBody>
          <a:bodyPr>
            <a:normAutofit/>
          </a:bodyPr>
          <a:lstStyle/>
          <a:p>
            <a:pPr marL="0" indent="0">
              <a:lnSpc>
                <a:spcPct val="150000"/>
              </a:lnSpc>
              <a:buNone/>
            </a:pPr>
            <a:r>
              <a:rPr lang="en-US" sz="1800" dirty="0"/>
              <a:t>The first graph shows the which place has the highest number of Earthquakes. The second graph display the location of earthquake.</a:t>
            </a:r>
          </a:p>
        </p:txBody>
      </p:sp>
    </p:spTree>
    <p:extLst>
      <p:ext uri="{BB962C8B-B14F-4D97-AF65-F5344CB8AC3E}">
        <p14:creationId xmlns:p14="http://schemas.microsoft.com/office/powerpoint/2010/main" val="963623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0EDC38-F501-379E-1534-FD4E93D673B2}"/>
              </a:ext>
            </a:extLst>
          </p:cNvPr>
          <p:cNvSpPr>
            <a:spLocks noGrp="1"/>
          </p:cNvSpPr>
          <p:nvPr>
            <p:ph idx="1"/>
          </p:nvPr>
        </p:nvSpPr>
        <p:spPr>
          <a:xfrm>
            <a:off x="198784" y="556592"/>
            <a:ext cx="9851070" cy="5691808"/>
          </a:xfrm>
        </p:spPr>
        <p:txBody>
          <a:bodyPr/>
          <a:lstStyle/>
          <a:p>
            <a:r>
              <a:rPr lang="en-US" dirty="0"/>
              <a:t>This graph counts the Earthquakes by location and time.  </a:t>
            </a:r>
          </a:p>
        </p:txBody>
      </p:sp>
      <p:pic>
        <p:nvPicPr>
          <p:cNvPr id="4" name="Picture 3">
            <a:extLst>
              <a:ext uri="{FF2B5EF4-FFF2-40B4-BE49-F238E27FC236}">
                <a16:creationId xmlns:a16="http://schemas.microsoft.com/office/drawing/2014/main" id="{2FCFBAA1-AEC4-1A00-B8B0-73F504F81BBF}"/>
              </a:ext>
            </a:extLst>
          </p:cNvPr>
          <p:cNvPicPr>
            <a:picLocks noChangeAspect="1"/>
          </p:cNvPicPr>
          <p:nvPr/>
        </p:nvPicPr>
        <p:blipFill>
          <a:blip r:embed="rId2"/>
          <a:stretch>
            <a:fillRect/>
          </a:stretch>
        </p:blipFill>
        <p:spPr>
          <a:xfrm>
            <a:off x="2400169" y="1501361"/>
            <a:ext cx="5448300" cy="4203700"/>
          </a:xfrm>
          <a:prstGeom prst="rect">
            <a:avLst/>
          </a:prstGeom>
        </p:spPr>
      </p:pic>
    </p:spTree>
    <p:extLst>
      <p:ext uri="{BB962C8B-B14F-4D97-AF65-F5344CB8AC3E}">
        <p14:creationId xmlns:p14="http://schemas.microsoft.com/office/powerpoint/2010/main" val="3013947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C60D83-3535-1AF2-B097-08798D949CB3}"/>
              </a:ext>
            </a:extLst>
          </p:cNvPr>
          <p:cNvPicPr>
            <a:picLocks noChangeAspect="1"/>
          </p:cNvPicPr>
          <p:nvPr/>
        </p:nvPicPr>
        <p:blipFill>
          <a:blip r:embed="rId3"/>
          <a:stretch>
            <a:fillRect/>
          </a:stretch>
        </p:blipFill>
        <p:spPr>
          <a:xfrm>
            <a:off x="1145978" y="640080"/>
            <a:ext cx="3405520" cy="3243757"/>
          </a:xfrm>
          <a:prstGeom prst="rect">
            <a:avLst/>
          </a:prstGeom>
          <a:effectLst>
            <a:outerShdw blurRad="50800" dist="38100" dir="5400000" algn="t" rotWithShape="0">
              <a:prstClr val="black">
                <a:alpha val="43000"/>
              </a:prstClr>
            </a:outerShdw>
          </a:effectLst>
        </p:spPr>
      </p:pic>
      <p:pic>
        <p:nvPicPr>
          <p:cNvPr id="4" name="Picture 3">
            <a:extLst>
              <a:ext uri="{FF2B5EF4-FFF2-40B4-BE49-F238E27FC236}">
                <a16:creationId xmlns:a16="http://schemas.microsoft.com/office/drawing/2014/main" id="{09FCDDCE-C133-4F9C-E612-B95FF3F37E93}"/>
              </a:ext>
            </a:extLst>
          </p:cNvPr>
          <p:cNvPicPr>
            <a:picLocks noChangeAspect="1"/>
          </p:cNvPicPr>
          <p:nvPr/>
        </p:nvPicPr>
        <p:blipFill>
          <a:blip r:embed="rId4"/>
          <a:stretch>
            <a:fillRect/>
          </a:stretch>
        </p:blipFill>
        <p:spPr>
          <a:xfrm>
            <a:off x="5814751" y="637032"/>
            <a:ext cx="3564568" cy="3243757"/>
          </a:xfrm>
          <a:prstGeom prst="rect">
            <a:avLst/>
          </a:prstGeom>
          <a:effectLst>
            <a:outerShdw blurRad="50800" dist="38100" dir="5400000" algn="t" rotWithShape="0">
              <a:prstClr val="black">
                <a:alpha val="43000"/>
              </a:prstClr>
            </a:outerShdw>
          </a:effectLst>
        </p:spPr>
      </p:pic>
      <p:sp>
        <p:nvSpPr>
          <p:cNvPr id="3" name="Content Placeholder 2">
            <a:extLst>
              <a:ext uri="{FF2B5EF4-FFF2-40B4-BE49-F238E27FC236}">
                <a16:creationId xmlns:a16="http://schemas.microsoft.com/office/drawing/2014/main" id="{399907FA-537B-C220-7347-10767B924CB4}"/>
              </a:ext>
            </a:extLst>
          </p:cNvPr>
          <p:cNvSpPr>
            <a:spLocks noGrp="1"/>
          </p:cNvSpPr>
          <p:nvPr>
            <p:ph idx="1"/>
          </p:nvPr>
        </p:nvSpPr>
        <p:spPr>
          <a:xfrm>
            <a:off x="635459" y="4359966"/>
            <a:ext cx="9164206" cy="2120344"/>
          </a:xfrm>
        </p:spPr>
        <p:txBody>
          <a:bodyPr>
            <a:normAutofit/>
          </a:bodyPr>
          <a:lstStyle/>
          <a:p>
            <a:pPr marL="0" indent="0">
              <a:lnSpc>
                <a:spcPct val="150000"/>
              </a:lnSpc>
              <a:buNone/>
            </a:pPr>
            <a:r>
              <a:rPr lang="en-US" sz="1800" dirty="0"/>
              <a:t>Using feature engineering technique to extract the state variable from the existing data. And here we are visualizing the </a:t>
            </a:r>
            <a:r>
              <a:rPr lang="en-US" sz="1800" b="1" dirty="0"/>
              <a:t>Alaska</a:t>
            </a:r>
            <a:r>
              <a:rPr lang="en-US" sz="1800" dirty="0"/>
              <a:t> state seismic events during particular time period</a:t>
            </a:r>
          </a:p>
        </p:txBody>
      </p:sp>
    </p:spTree>
    <p:extLst>
      <p:ext uri="{BB962C8B-B14F-4D97-AF65-F5344CB8AC3E}">
        <p14:creationId xmlns:p14="http://schemas.microsoft.com/office/powerpoint/2010/main" val="3311691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3B0B5-DC06-7F7A-4725-28477C8BACFC}"/>
              </a:ext>
            </a:extLst>
          </p:cNvPr>
          <p:cNvSpPr>
            <a:spLocks noGrp="1"/>
          </p:cNvSpPr>
          <p:nvPr>
            <p:ph type="title"/>
          </p:nvPr>
        </p:nvSpPr>
        <p:spPr>
          <a:xfrm>
            <a:off x="646111" y="609601"/>
            <a:ext cx="3325731" cy="901147"/>
          </a:xfrm>
        </p:spPr>
        <p:txBody>
          <a:bodyPr>
            <a:normAutofit/>
          </a:bodyPr>
          <a:lstStyle/>
          <a:p>
            <a:pPr>
              <a:lnSpc>
                <a:spcPct val="90000"/>
              </a:lnSpc>
            </a:pPr>
            <a:r>
              <a:rPr lang="en-US" sz="2400" b="1" dirty="0">
                <a:solidFill>
                  <a:srgbClr val="FFFF00"/>
                </a:solidFill>
              </a:rPr>
              <a:t>Machine Learning Models</a:t>
            </a:r>
          </a:p>
        </p:txBody>
      </p:sp>
      <p:pic>
        <p:nvPicPr>
          <p:cNvPr id="7" name="Picture 6" descr="A screenshot of a computer code&#10;&#10;Description automatically generated">
            <a:extLst>
              <a:ext uri="{FF2B5EF4-FFF2-40B4-BE49-F238E27FC236}">
                <a16:creationId xmlns:a16="http://schemas.microsoft.com/office/drawing/2014/main" id="{A024B702-3624-B8EF-BEB1-D8666F38C75F}"/>
              </a:ext>
            </a:extLst>
          </p:cNvPr>
          <p:cNvPicPr>
            <a:picLocks noChangeAspect="1"/>
          </p:cNvPicPr>
          <p:nvPr/>
        </p:nvPicPr>
        <p:blipFill rotWithShape="1">
          <a:blip r:embed="rId3"/>
          <a:srcRect r="5" b="150"/>
          <a:stretch/>
        </p:blipFill>
        <p:spPr>
          <a:xfrm>
            <a:off x="4600389" y="3482340"/>
            <a:ext cx="3409037" cy="2765825"/>
          </a:xfrm>
          <a:prstGeom prst="rect">
            <a:avLst/>
          </a:prstGeom>
          <a:effectLst>
            <a:outerShdw blurRad="50800" dist="38100" dir="5400000" algn="t" rotWithShape="0">
              <a:prstClr val="black">
                <a:alpha val="43000"/>
              </a:prstClr>
            </a:outerShdw>
          </a:effectLst>
        </p:spPr>
      </p:pic>
      <p:pic>
        <p:nvPicPr>
          <p:cNvPr id="5" name="Picture 4" descr="A screenshot of a computer&#10;&#10;Description automatically generated">
            <a:extLst>
              <a:ext uri="{FF2B5EF4-FFF2-40B4-BE49-F238E27FC236}">
                <a16:creationId xmlns:a16="http://schemas.microsoft.com/office/drawing/2014/main" id="{FB2BC2E2-2D44-3B5C-BA29-83CA193C7B8B}"/>
              </a:ext>
            </a:extLst>
          </p:cNvPr>
          <p:cNvPicPr>
            <a:picLocks noChangeAspect="1"/>
          </p:cNvPicPr>
          <p:nvPr/>
        </p:nvPicPr>
        <p:blipFill rotWithShape="1">
          <a:blip r:embed="rId4"/>
          <a:srcRect t="9722" r="-3" b="16034"/>
          <a:stretch/>
        </p:blipFill>
        <p:spPr>
          <a:xfrm>
            <a:off x="8135262" y="609602"/>
            <a:ext cx="3409037" cy="2766058"/>
          </a:xfrm>
          <a:prstGeom prst="rect">
            <a:avLst/>
          </a:prstGeom>
          <a:effectLst>
            <a:outerShdw blurRad="50800" dist="38100" dir="5400000" algn="t" rotWithShape="0">
              <a:prstClr val="black">
                <a:alpha val="43000"/>
              </a:prstClr>
            </a:outerShdw>
          </a:effectLst>
        </p:spPr>
      </p:pic>
      <p:sp>
        <p:nvSpPr>
          <p:cNvPr id="12" name="Rectangle 11">
            <a:extLst>
              <a:ext uri="{FF2B5EF4-FFF2-40B4-BE49-F238E27FC236}">
                <a16:creationId xmlns:a16="http://schemas.microsoft.com/office/drawing/2014/main" id="{6B41991E-FEAE-49BB-BDDD-80639BB61C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A31A6398-B65F-821C-6C02-5B67202BC517}"/>
              </a:ext>
            </a:extLst>
          </p:cNvPr>
          <p:cNvSpPr>
            <a:spLocks noGrp="1"/>
          </p:cNvSpPr>
          <p:nvPr>
            <p:ph idx="1"/>
          </p:nvPr>
        </p:nvSpPr>
        <p:spPr>
          <a:xfrm>
            <a:off x="646110" y="1669775"/>
            <a:ext cx="3607838" cy="3697356"/>
          </a:xfrm>
        </p:spPr>
        <p:txBody>
          <a:bodyPr>
            <a:normAutofit/>
          </a:bodyPr>
          <a:lstStyle/>
          <a:p>
            <a:pPr marL="0" indent="0">
              <a:lnSpc>
                <a:spcPct val="150000"/>
              </a:lnSpc>
              <a:buNone/>
            </a:pPr>
            <a:r>
              <a:rPr lang="en-US" dirty="0"/>
              <a:t>Here are the four models we implemented in this project. We also include hyper parameter tuning for decision tree, logistic regression, random forest and SVM models.</a:t>
            </a:r>
          </a:p>
        </p:txBody>
      </p:sp>
      <p:pic>
        <p:nvPicPr>
          <p:cNvPr id="4" name="Picture 3" descr="A screenshot of a computer&#10;&#10;Description automatically generated">
            <a:extLst>
              <a:ext uri="{FF2B5EF4-FFF2-40B4-BE49-F238E27FC236}">
                <a16:creationId xmlns:a16="http://schemas.microsoft.com/office/drawing/2014/main" id="{00B77BB9-3D8A-CA0D-73C7-15CF94301ED6}"/>
              </a:ext>
            </a:extLst>
          </p:cNvPr>
          <p:cNvPicPr>
            <a:picLocks noChangeAspect="1"/>
          </p:cNvPicPr>
          <p:nvPr/>
        </p:nvPicPr>
        <p:blipFill rotWithShape="1">
          <a:blip r:embed="rId5"/>
          <a:srcRect l="12459" r="20365" b="-2"/>
          <a:stretch/>
        </p:blipFill>
        <p:spPr>
          <a:xfrm>
            <a:off x="4600389" y="609835"/>
            <a:ext cx="3409037" cy="2765825"/>
          </a:xfrm>
          <a:prstGeom prst="rect">
            <a:avLst/>
          </a:prstGeom>
          <a:effectLst>
            <a:outerShdw blurRad="50800" dist="38100" dir="5400000" algn="t" rotWithShape="0">
              <a:prstClr val="black">
                <a:alpha val="43000"/>
              </a:prstClr>
            </a:outerShdw>
          </a:effectLst>
        </p:spPr>
      </p:pic>
      <p:pic>
        <p:nvPicPr>
          <p:cNvPr id="6" name="Picture 5" descr="A screenshot of a computer code&#10;&#10;Description automatically generated">
            <a:extLst>
              <a:ext uri="{FF2B5EF4-FFF2-40B4-BE49-F238E27FC236}">
                <a16:creationId xmlns:a16="http://schemas.microsoft.com/office/drawing/2014/main" id="{ACA2071C-14B2-121F-7A47-104CE5B58BB3}"/>
              </a:ext>
            </a:extLst>
          </p:cNvPr>
          <p:cNvPicPr>
            <a:picLocks noChangeAspect="1"/>
          </p:cNvPicPr>
          <p:nvPr/>
        </p:nvPicPr>
        <p:blipFill rotWithShape="1">
          <a:blip r:embed="rId6"/>
          <a:srcRect r="5" b="3122"/>
          <a:stretch/>
        </p:blipFill>
        <p:spPr>
          <a:xfrm>
            <a:off x="8135262" y="3482340"/>
            <a:ext cx="3409037" cy="2766058"/>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123214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D310164-D3A3-415E-9D94-5D21D9FB2F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5" name="Picture 14">
            <a:extLst>
              <a:ext uri="{FF2B5EF4-FFF2-40B4-BE49-F238E27FC236}">
                <a16:creationId xmlns:a16="http://schemas.microsoft.com/office/drawing/2014/main" id="{BE586E08-18BF-4AB1-AB48-4005D56734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7" name="Oval 16">
            <a:extLst>
              <a:ext uri="{FF2B5EF4-FFF2-40B4-BE49-F238E27FC236}">
                <a16:creationId xmlns:a16="http://schemas.microsoft.com/office/drawing/2014/main" id="{4A497DBC-2692-42B4-A606-31024033F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9" name="Picture 18">
            <a:extLst>
              <a:ext uri="{FF2B5EF4-FFF2-40B4-BE49-F238E27FC236}">
                <a16:creationId xmlns:a16="http://schemas.microsoft.com/office/drawing/2014/main" id="{3517A192-66A9-4297-9284-65580829AB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 name="Picture 20">
            <a:extLst>
              <a:ext uri="{FF2B5EF4-FFF2-40B4-BE49-F238E27FC236}">
                <a16:creationId xmlns:a16="http://schemas.microsoft.com/office/drawing/2014/main" id="{130825ED-0133-430D-BBBB-50B6F52284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3" name="Rectangle 22">
            <a:extLst>
              <a:ext uri="{FF2B5EF4-FFF2-40B4-BE49-F238E27FC236}">
                <a16:creationId xmlns:a16="http://schemas.microsoft.com/office/drawing/2014/main" id="{633F040E-FA1C-4EDC-B925-7EFCB95828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B06BE2E-8B6D-F6A8-8C41-DCBA5208B2B8}"/>
              </a:ext>
            </a:extLst>
          </p:cNvPr>
          <p:cNvSpPr>
            <a:spLocks noGrp="1"/>
          </p:cNvSpPr>
          <p:nvPr>
            <p:ph type="title"/>
          </p:nvPr>
        </p:nvSpPr>
        <p:spPr>
          <a:xfrm>
            <a:off x="7899414" y="861695"/>
            <a:ext cx="3528998" cy="867841"/>
          </a:xfrm>
        </p:spPr>
        <p:txBody>
          <a:bodyPr vert="horz" lIns="91440" tIns="45720" rIns="91440" bIns="45720" rtlCol="0" anchor="b">
            <a:normAutofit/>
          </a:bodyPr>
          <a:lstStyle/>
          <a:p>
            <a:r>
              <a:rPr lang="en-US" sz="2800" b="1" dirty="0">
                <a:solidFill>
                  <a:srgbClr val="FFFF00"/>
                </a:solidFill>
              </a:rPr>
              <a:t>Model Evaluation</a:t>
            </a:r>
          </a:p>
        </p:txBody>
      </p:sp>
      <p:sp>
        <p:nvSpPr>
          <p:cNvPr id="25" name="Freeform: Shape 24">
            <a:extLst>
              <a:ext uri="{FF2B5EF4-FFF2-40B4-BE49-F238E27FC236}">
                <a16:creationId xmlns:a16="http://schemas.microsoft.com/office/drawing/2014/main" id="{185730E4-A3A6-43E2-8E84-A4D61748B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EF35A08B-C5BE-AA4D-4AB7-2EB93E65EC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936398"/>
            <a:ext cx="3682200" cy="2522305"/>
          </a:xfrm>
          <a:prstGeom prst="rect">
            <a:avLst/>
          </a:prstGeom>
          <a:effectLst/>
        </p:spPr>
      </p:pic>
      <p:pic>
        <p:nvPicPr>
          <p:cNvPr id="6" name="Picture 5">
            <a:extLst>
              <a:ext uri="{FF2B5EF4-FFF2-40B4-BE49-F238E27FC236}">
                <a16:creationId xmlns:a16="http://schemas.microsoft.com/office/drawing/2014/main" id="{9F4FE956-ECC4-875B-203C-01BE66092F2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876168" y="989569"/>
            <a:ext cx="3472638" cy="2257214"/>
          </a:xfrm>
          <a:prstGeom prst="rect">
            <a:avLst/>
          </a:prstGeom>
          <a:effectLst/>
        </p:spPr>
      </p:pic>
      <p:sp>
        <p:nvSpPr>
          <p:cNvPr id="27" name="Freeform 31">
            <a:extLst>
              <a:ext uri="{FF2B5EF4-FFF2-40B4-BE49-F238E27FC236}">
                <a16:creationId xmlns:a16="http://schemas.microsoft.com/office/drawing/2014/main" id="{61835C02-009F-45B9-81BA-49BD79D44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a:extLst>
              <a:ext uri="{FF2B5EF4-FFF2-40B4-BE49-F238E27FC236}">
                <a16:creationId xmlns:a16="http://schemas.microsoft.com/office/drawing/2014/main" id="{CFFA65C4-E8F8-9E1E-81CB-6E657E71BD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648" y="3515054"/>
            <a:ext cx="3639159" cy="2365453"/>
          </a:xfrm>
          <a:prstGeom prst="rect">
            <a:avLst/>
          </a:prstGeom>
          <a:effectLst/>
        </p:spPr>
      </p:pic>
      <p:pic>
        <p:nvPicPr>
          <p:cNvPr id="8" name="Picture 7">
            <a:extLst>
              <a:ext uri="{FF2B5EF4-FFF2-40B4-BE49-F238E27FC236}">
                <a16:creationId xmlns:a16="http://schemas.microsoft.com/office/drawing/2014/main" id="{434C8035-9ADA-B1D9-5C65-F9D8516322F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76168" y="3812410"/>
            <a:ext cx="3669928" cy="1770739"/>
          </a:xfrm>
          <a:prstGeom prst="rect">
            <a:avLst/>
          </a:prstGeom>
          <a:effectLst/>
        </p:spPr>
      </p:pic>
      <p:sp>
        <p:nvSpPr>
          <p:cNvPr id="9" name="TextBox 8">
            <a:extLst>
              <a:ext uri="{FF2B5EF4-FFF2-40B4-BE49-F238E27FC236}">
                <a16:creationId xmlns:a16="http://schemas.microsoft.com/office/drawing/2014/main" id="{6C97E128-5243-8EE9-227A-EE421CCE9F8D}"/>
              </a:ext>
            </a:extLst>
          </p:cNvPr>
          <p:cNvSpPr txBox="1"/>
          <p:nvPr/>
        </p:nvSpPr>
        <p:spPr>
          <a:xfrm>
            <a:off x="8097078" y="2133600"/>
            <a:ext cx="3528998" cy="2220993"/>
          </a:xfrm>
          <a:prstGeom prst="rect">
            <a:avLst/>
          </a:prstGeom>
          <a:noFill/>
        </p:spPr>
        <p:txBody>
          <a:bodyPr wrap="square" rtlCol="0">
            <a:spAutoFit/>
          </a:bodyPr>
          <a:lstStyle/>
          <a:p>
            <a:pPr>
              <a:lnSpc>
                <a:spcPct val="200000"/>
              </a:lnSpc>
            </a:pPr>
            <a:r>
              <a:rPr lang="en-US" dirty="0"/>
              <a:t>The results show the accuracy of every model and also display the F1-score, Precision, Recall for all the models.</a:t>
            </a:r>
          </a:p>
        </p:txBody>
      </p:sp>
    </p:spTree>
    <p:extLst>
      <p:ext uri="{BB962C8B-B14F-4D97-AF65-F5344CB8AC3E}">
        <p14:creationId xmlns:p14="http://schemas.microsoft.com/office/powerpoint/2010/main" val="1068433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A8307-C800-B593-C598-287810192836}"/>
              </a:ext>
            </a:extLst>
          </p:cNvPr>
          <p:cNvSpPr>
            <a:spLocks noGrp="1"/>
          </p:cNvSpPr>
          <p:nvPr>
            <p:ph type="title"/>
          </p:nvPr>
        </p:nvSpPr>
        <p:spPr>
          <a:xfrm>
            <a:off x="646111" y="452718"/>
            <a:ext cx="9403743" cy="1005021"/>
          </a:xfrm>
        </p:spPr>
        <p:txBody>
          <a:bodyPr/>
          <a:lstStyle/>
          <a:p>
            <a:r>
              <a:rPr lang="en-US" sz="3200" b="1" dirty="0">
                <a:solidFill>
                  <a:srgbClr val="FFFF00"/>
                </a:solidFill>
              </a:rPr>
              <a:t>Future work</a:t>
            </a:r>
          </a:p>
        </p:txBody>
      </p:sp>
      <p:sp>
        <p:nvSpPr>
          <p:cNvPr id="3" name="Content Placeholder 2">
            <a:extLst>
              <a:ext uri="{FF2B5EF4-FFF2-40B4-BE49-F238E27FC236}">
                <a16:creationId xmlns:a16="http://schemas.microsoft.com/office/drawing/2014/main" id="{05A293E0-892E-2709-CBF0-D27B377E0DA2}"/>
              </a:ext>
            </a:extLst>
          </p:cNvPr>
          <p:cNvSpPr>
            <a:spLocks noGrp="1"/>
          </p:cNvSpPr>
          <p:nvPr>
            <p:ph idx="1"/>
          </p:nvPr>
        </p:nvSpPr>
        <p:spPr>
          <a:xfrm>
            <a:off x="645132" y="2054087"/>
            <a:ext cx="10791494" cy="3790122"/>
          </a:xfrm>
        </p:spPr>
        <p:txBody>
          <a:bodyPr/>
          <a:lstStyle/>
          <a:p>
            <a:pPr>
              <a:lnSpc>
                <a:spcPct val="150000"/>
              </a:lnSpc>
            </a:pPr>
            <a:r>
              <a:rPr lang="en-US" b="1" dirty="0"/>
              <a:t>Enhanced Model Complexity: </a:t>
            </a:r>
            <a:r>
              <a:rPr lang="en-US" dirty="0"/>
              <a:t>Explore the inclusion of more complex models and the application of ensemble methods to improve the accuracy and resilience of predictions. The strengths of many models might be combined by using techniques like stacking and boosting.</a:t>
            </a:r>
          </a:p>
          <a:p>
            <a:pPr>
              <a:lnSpc>
                <a:spcPct val="150000"/>
              </a:lnSpc>
            </a:pPr>
            <a:r>
              <a:rPr lang="en-US" dirty="0"/>
              <a:t>Extend the dataset by including various data sources, such as historical damage reports, geological surveys, and real-time seismic sensor data, to improve model predictions and provide deeper insights into the impact of earthquakes.</a:t>
            </a:r>
          </a:p>
        </p:txBody>
      </p:sp>
    </p:spTree>
    <p:extLst>
      <p:ext uri="{BB962C8B-B14F-4D97-AF65-F5344CB8AC3E}">
        <p14:creationId xmlns:p14="http://schemas.microsoft.com/office/powerpoint/2010/main" val="5031656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68824-8308-C91F-DDA5-2491661DB301}"/>
              </a:ext>
            </a:extLst>
          </p:cNvPr>
          <p:cNvSpPr>
            <a:spLocks noGrp="1"/>
          </p:cNvSpPr>
          <p:nvPr>
            <p:ph type="title"/>
          </p:nvPr>
        </p:nvSpPr>
        <p:spPr/>
        <p:txBody>
          <a:bodyPr/>
          <a:lstStyle/>
          <a:p>
            <a:r>
              <a:rPr lang="en-US" sz="3200" b="1" dirty="0">
                <a:solidFill>
                  <a:srgbClr val="FFFF00"/>
                </a:solidFill>
              </a:rPr>
              <a:t>Conclusion</a:t>
            </a:r>
          </a:p>
        </p:txBody>
      </p:sp>
      <p:sp>
        <p:nvSpPr>
          <p:cNvPr id="3" name="Content Placeholder 2">
            <a:extLst>
              <a:ext uri="{FF2B5EF4-FFF2-40B4-BE49-F238E27FC236}">
                <a16:creationId xmlns:a16="http://schemas.microsoft.com/office/drawing/2014/main" id="{25C99F8E-72F1-3630-EC2D-E6D92CAFB58A}"/>
              </a:ext>
            </a:extLst>
          </p:cNvPr>
          <p:cNvSpPr>
            <a:spLocks noGrp="1"/>
          </p:cNvSpPr>
          <p:nvPr>
            <p:ph idx="1"/>
          </p:nvPr>
        </p:nvSpPr>
        <p:spPr>
          <a:xfrm>
            <a:off x="848139" y="1417984"/>
            <a:ext cx="10058399" cy="4174434"/>
          </a:xfrm>
        </p:spPr>
        <p:txBody>
          <a:bodyPr/>
          <a:lstStyle/>
          <a:p>
            <a:pPr>
              <a:lnSpc>
                <a:spcPct val="150000"/>
              </a:lnSpc>
            </a:pPr>
            <a:r>
              <a:rPr lang="en-US" dirty="0"/>
              <a:t>In Conclusion, This project successfully shows the possible use of cloud-based machine learning for predicting earthquake characteristics with the use of </a:t>
            </a:r>
            <a:r>
              <a:rPr lang="en-US" dirty="0" err="1"/>
              <a:t>PySpark</a:t>
            </a:r>
            <a:r>
              <a:rPr lang="en-US" dirty="0"/>
              <a:t> and AWS </a:t>
            </a:r>
            <a:r>
              <a:rPr lang="en-US" dirty="0" err="1"/>
              <a:t>SageMaker</a:t>
            </a:r>
            <a:r>
              <a:rPr lang="en-US" dirty="0"/>
              <a:t> and increasing our ability to anticipate and respond to seismic events.</a:t>
            </a:r>
          </a:p>
        </p:txBody>
      </p:sp>
    </p:spTree>
    <p:extLst>
      <p:ext uri="{BB962C8B-B14F-4D97-AF65-F5344CB8AC3E}">
        <p14:creationId xmlns:p14="http://schemas.microsoft.com/office/powerpoint/2010/main" val="2616097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28F3D-DF2C-F1C4-AE27-0F740D3B4EDD}"/>
              </a:ext>
            </a:extLst>
          </p:cNvPr>
          <p:cNvSpPr>
            <a:spLocks noGrp="1"/>
          </p:cNvSpPr>
          <p:nvPr>
            <p:ph type="title"/>
          </p:nvPr>
        </p:nvSpPr>
        <p:spPr>
          <a:xfrm>
            <a:off x="646112" y="452718"/>
            <a:ext cx="9403742" cy="581998"/>
          </a:xfrm>
        </p:spPr>
        <p:txBody>
          <a:bodyPr/>
          <a:lstStyle/>
          <a:p>
            <a:r>
              <a:rPr lang="en-US" sz="4000" b="1" dirty="0">
                <a:solidFill>
                  <a:srgbClr val="FFFF00"/>
                </a:solidFill>
              </a:rPr>
              <a:t>Introduction</a:t>
            </a:r>
          </a:p>
        </p:txBody>
      </p:sp>
      <p:sp>
        <p:nvSpPr>
          <p:cNvPr id="3" name="Content Placeholder 2">
            <a:extLst>
              <a:ext uri="{FF2B5EF4-FFF2-40B4-BE49-F238E27FC236}">
                <a16:creationId xmlns:a16="http://schemas.microsoft.com/office/drawing/2014/main" id="{644A68C9-45EB-B354-54B3-11495474A615}"/>
              </a:ext>
            </a:extLst>
          </p:cNvPr>
          <p:cNvSpPr>
            <a:spLocks noGrp="1"/>
          </p:cNvSpPr>
          <p:nvPr>
            <p:ph idx="1"/>
          </p:nvPr>
        </p:nvSpPr>
        <p:spPr>
          <a:xfrm>
            <a:off x="645130" y="1528011"/>
            <a:ext cx="9497491" cy="3621505"/>
          </a:xfrm>
        </p:spPr>
        <p:txBody>
          <a:bodyPr/>
          <a:lstStyle/>
          <a:p>
            <a:pPr marL="0" indent="0">
              <a:lnSpc>
                <a:spcPct val="200000"/>
              </a:lnSpc>
              <a:buNone/>
            </a:pPr>
            <a:r>
              <a:rPr lang="en-US" dirty="0"/>
              <a:t>This project uses advanced machine learning models to predict earthquake features using </a:t>
            </a:r>
            <a:r>
              <a:rPr lang="en-US" b="1" dirty="0" err="1"/>
              <a:t>PySpark</a:t>
            </a:r>
            <a:r>
              <a:rPr lang="en-US" dirty="0"/>
              <a:t> and AWS </a:t>
            </a:r>
            <a:r>
              <a:rPr lang="en-US" b="1" dirty="0" err="1"/>
              <a:t>SageMaker</a:t>
            </a:r>
            <a:r>
              <a:rPr lang="en-US" dirty="0"/>
              <a:t>. Using cloud technology to provide scalability and reliability, our goal is to improve earthquake preparation with accurate projections through the analysis of previous seismic data.</a:t>
            </a:r>
          </a:p>
        </p:txBody>
      </p:sp>
    </p:spTree>
    <p:extLst>
      <p:ext uri="{BB962C8B-B14F-4D97-AF65-F5344CB8AC3E}">
        <p14:creationId xmlns:p14="http://schemas.microsoft.com/office/powerpoint/2010/main" val="1022114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348F0-A841-1DB1-E514-AED80832B988}"/>
              </a:ext>
            </a:extLst>
          </p:cNvPr>
          <p:cNvSpPr>
            <a:spLocks noGrp="1"/>
          </p:cNvSpPr>
          <p:nvPr>
            <p:ph type="title"/>
          </p:nvPr>
        </p:nvSpPr>
        <p:spPr>
          <a:xfrm>
            <a:off x="646111" y="452718"/>
            <a:ext cx="9508542" cy="870756"/>
          </a:xfrm>
        </p:spPr>
        <p:txBody>
          <a:bodyPr/>
          <a:lstStyle/>
          <a:p>
            <a:r>
              <a:rPr lang="en-US" sz="4000" b="1" dirty="0">
                <a:solidFill>
                  <a:srgbClr val="FFFF00"/>
                </a:solidFill>
              </a:rPr>
              <a:t>Objectives</a:t>
            </a:r>
          </a:p>
        </p:txBody>
      </p:sp>
      <p:sp>
        <p:nvSpPr>
          <p:cNvPr id="3" name="Content Placeholder 2">
            <a:extLst>
              <a:ext uri="{FF2B5EF4-FFF2-40B4-BE49-F238E27FC236}">
                <a16:creationId xmlns:a16="http://schemas.microsoft.com/office/drawing/2014/main" id="{0D01872D-7D61-74BD-85B7-0BA5796FE800}"/>
              </a:ext>
            </a:extLst>
          </p:cNvPr>
          <p:cNvSpPr>
            <a:spLocks noGrp="1"/>
          </p:cNvSpPr>
          <p:nvPr>
            <p:ph idx="1"/>
          </p:nvPr>
        </p:nvSpPr>
        <p:spPr>
          <a:xfrm>
            <a:off x="645132" y="1323474"/>
            <a:ext cx="9508542" cy="4924925"/>
          </a:xfrm>
        </p:spPr>
        <p:txBody>
          <a:bodyPr>
            <a:normAutofit lnSpcReduction="10000"/>
          </a:bodyPr>
          <a:lstStyle/>
          <a:p>
            <a:pPr>
              <a:lnSpc>
                <a:spcPct val="200000"/>
              </a:lnSpc>
            </a:pPr>
            <a:r>
              <a:rPr lang="en-US" b="1" dirty="0"/>
              <a:t>Predict Earthquake Features: </a:t>
            </a:r>
            <a:r>
              <a:rPr lang="en-US" dirty="0"/>
              <a:t>By utilizing machine learning algorithms to examine previous seismic data, one can predict the  important earthquake features such as the size, location, and timing of the Earthquake occurrence.</a:t>
            </a:r>
          </a:p>
          <a:p>
            <a:pPr>
              <a:lnSpc>
                <a:spcPct val="200000"/>
              </a:lnSpc>
            </a:pPr>
            <a:r>
              <a:rPr lang="en-US" b="1" dirty="0"/>
              <a:t>Cloud ML Capabilities: </a:t>
            </a:r>
            <a:r>
              <a:rPr lang="en-US" dirty="0"/>
              <a:t>Deploy and improve machine learning models using AWS </a:t>
            </a:r>
            <a:r>
              <a:rPr lang="en-US" dirty="0" err="1"/>
              <a:t>SageMaker</a:t>
            </a:r>
            <a:r>
              <a:rPr lang="en-US" dirty="0"/>
              <a:t> and </a:t>
            </a:r>
            <a:r>
              <a:rPr lang="en-US" dirty="0" err="1"/>
              <a:t>PySpark</a:t>
            </a:r>
            <a:r>
              <a:rPr lang="en-US" dirty="0"/>
              <a:t> to show the efficiency and scalability of cloud computing and to show the benefits of cloud-based analytics in practical applications.</a:t>
            </a:r>
          </a:p>
        </p:txBody>
      </p:sp>
    </p:spTree>
    <p:extLst>
      <p:ext uri="{BB962C8B-B14F-4D97-AF65-F5344CB8AC3E}">
        <p14:creationId xmlns:p14="http://schemas.microsoft.com/office/powerpoint/2010/main" val="3217645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223C4-D0D1-3998-6145-90A6EB6B0C73}"/>
              </a:ext>
            </a:extLst>
          </p:cNvPr>
          <p:cNvSpPr>
            <a:spLocks noGrp="1"/>
          </p:cNvSpPr>
          <p:nvPr>
            <p:ph type="title"/>
          </p:nvPr>
        </p:nvSpPr>
        <p:spPr>
          <a:xfrm>
            <a:off x="646111" y="452718"/>
            <a:ext cx="9403743" cy="918882"/>
          </a:xfrm>
        </p:spPr>
        <p:txBody>
          <a:bodyPr/>
          <a:lstStyle/>
          <a:p>
            <a:r>
              <a:rPr lang="en-US" sz="3600" b="1" dirty="0">
                <a:solidFill>
                  <a:srgbClr val="FFFF00"/>
                </a:solidFill>
              </a:rPr>
              <a:t>Significance</a:t>
            </a:r>
          </a:p>
        </p:txBody>
      </p:sp>
      <p:sp>
        <p:nvSpPr>
          <p:cNvPr id="3" name="Content Placeholder 2">
            <a:extLst>
              <a:ext uri="{FF2B5EF4-FFF2-40B4-BE49-F238E27FC236}">
                <a16:creationId xmlns:a16="http://schemas.microsoft.com/office/drawing/2014/main" id="{37C17097-B688-BFA0-07C8-C21601CEDA57}"/>
              </a:ext>
            </a:extLst>
          </p:cNvPr>
          <p:cNvSpPr>
            <a:spLocks noGrp="1"/>
          </p:cNvSpPr>
          <p:nvPr>
            <p:ph idx="1"/>
          </p:nvPr>
        </p:nvSpPr>
        <p:spPr>
          <a:xfrm>
            <a:off x="645131" y="1660359"/>
            <a:ext cx="9497489" cy="3705726"/>
          </a:xfrm>
        </p:spPr>
        <p:txBody>
          <a:bodyPr/>
          <a:lstStyle/>
          <a:p>
            <a:pPr marL="0" indent="0">
              <a:lnSpc>
                <a:spcPct val="200000"/>
              </a:lnSpc>
              <a:buNone/>
            </a:pPr>
            <a:r>
              <a:rPr lang="en-US" dirty="0"/>
              <a:t>By using predictive analytics to enable early earthquake detection and response, this effort offers an important contribution to disaster preparedness. It highlights how technology may address important global issues by improving safety and reducing possible damage by utilizing cloud computing and machine learning models.</a:t>
            </a:r>
          </a:p>
        </p:txBody>
      </p:sp>
    </p:spTree>
    <p:extLst>
      <p:ext uri="{BB962C8B-B14F-4D97-AF65-F5344CB8AC3E}">
        <p14:creationId xmlns:p14="http://schemas.microsoft.com/office/powerpoint/2010/main" val="2441557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4A790-03A1-FE02-7633-746620607160}"/>
              </a:ext>
            </a:extLst>
          </p:cNvPr>
          <p:cNvSpPr>
            <a:spLocks noGrp="1"/>
          </p:cNvSpPr>
          <p:nvPr>
            <p:ph type="title"/>
          </p:nvPr>
        </p:nvSpPr>
        <p:spPr>
          <a:xfrm>
            <a:off x="645131" y="452718"/>
            <a:ext cx="8210111" cy="1099356"/>
          </a:xfrm>
        </p:spPr>
        <p:txBody>
          <a:bodyPr/>
          <a:lstStyle/>
          <a:p>
            <a:r>
              <a:rPr lang="en-US" sz="4400" b="1" dirty="0">
                <a:solidFill>
                  <a:srgbClr val="FFFF00"/>
                </a:solidFill>
              </a:rPr>
              <a:t>Workflow Diagram </a:t>
            </a:r>
            <a:endParaRPr lang="en-US" b="1" dirty="0">
              <a:solidFill>
                <a:srgbClr val="FFFF00"/>
              </a:solidFill>
            </a:endParaRPr>
          </a:p>
        </p:txBody>
      </p:sp>
      <p:pic>
        <p:nvPicPr>
          <p:cNvPr id="4" name="Content Placeholder 3">
            <a:extLst>
              <a:ext uri="{FF2B5EF4-FFF2-40B4-BE49-F238E27FC236}">
                <a16:creationId xmlns:a16="http://schemas.microsoft.com/office/drawing/2014/main" id="{FB393830-10FF-96E6-DA03-77AB515B3821}"/>
              </a:ext>
            </a:extLst>
          </p:cNvPr>
          <p:cNvPicPr>
            <a:picLocks noGrp="1" noChangeAspect="1"/>
          </p:cNvPicPr>
          <p:nvPr>
            <p:ph idx="1"/>
          </p:nvPr>
        </p:nvPicPr>
        <p:blipFill>
          <a:blip r:embed="rId2"/>
          <a:stretch>
            <a:fillRect/>
          </a:stretch>
        </p:blipFill>
        <p:spPr>
          <a:xfrm>
            <a:off x="1185070" y="1757364"/>
            <a:ext cx="7773194" cy="4193434"/>
          </a:xfrm>
          <a:prstGeom prst="rect">
            <a:avLst/>
          </a:prstGeom>
        </p:spPr>
      </p:pic>
    </p:spTree>
    <p:extLst>
      <p:ext uri="{BB962C8B-B14F-4D97-AF65-F5344CB8AC3E}">
        <p14:creationId xmlns:p14="http://schemas.microsoft.com/office/powerpoint/2010/main" val="3484155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1FDBAB-F3B7-B2EF-B323-4C38A2D283B9}"/>
              </a:ext>
            </a:extLst>
          </p:cNvPr>
          <p:cNvSpPr>
            <a:spLocks noGrp="1"/>
          </p:cNvSpPr>
          <p:nvPr>
            <p:ph type="title"/>
          </p:nvPr>
        </p:nvSpPr>
        <p:spPr>
          <a:xfrm>
            <a:off x="520707" y="2497823"/>
            <a:ext cx="4166510" cy="1622321"/>
          </a:xfrm>
        </p:spPr>
        <p:txBody>
          <a:bodyPr>
            <a:normAutofit/>
          </a:bodyPr>
          <a:lstStyle/>
          <a:p>
            <a:r>
              <a:rPr lang="en-US" b="1">
                <a:solidFill>
                  <a:srgbClr val="EBEBEB"/>
                </a:solidFill>
              </a:rPr>
              <a:t>Dataset Description</a:t>
            </a:r>
            <a:endParaRPr lang="en-US" b="1" dirty="0">
              <a:solidFill>
                <a:srgbClr val="EBEBEB"/>
              </a:solidFill>
            </a:endParaRPr>
          </a:p>
        </p:txBody>
      </p:sp>
      <p:sp>
        <p:nvSpPr>
          <p:cNvPr id="16"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8" name="Freeform: Shape 17">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US"/>
          </a:p>
        </p:txBody>
      </p:sp>
      <p:sp>
        <p:nvSpPr>
          <p:cNvPr id="20" name="Rectangle 19">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2" name="Picture 11">
            <a:extLst>
              <a:ext uri="{FF2B5EF4-FFF2-40B4-BE49-F238E27FC236}">
                <a16:creationId xmlns:a16="http://schemas.microsoft.com/office/drawing/2014/main" id="{42E3A81C-A690-8ECE-1EAB-3F583F0233FE}"/>
              </a:ext>
            </a:extLst>
          </p:cNvPr>
          <p:cNvPicPr>
            <a:picLocks noChangeAspect="1"/>
          </p:cNvPicPr>
          <p:nvPr/>
        </p:nvPicPr>
        <p:blipFill>
          <a:blip r:embed="rId2"/>
          <a:stretch>
            <a:fillRect/>
          </a:stretch>
        </p:blipFill>
        <p:spPr>
          <a:xfrm>
            <a:off x="6073494" y="1402658"/>
            <a:ext cx="5412169" cy="4839115"/>
          </a:xfrm>
          <a:prstGeom prst="rect">
            <a:avLst/>
          </a:prstGeom>
        </p:spPr>
      </p:pic>
    </p:spTree>
    <p:extLst>
      <p:ext uri="{BB962C8B-B14F-4D97-AF65-F5344CB8AC3E}">
        <p14:creationId xmlns:p14="http://schemas.microsoft.com/office/powerpoint/2010/main" val="1731948681"/>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AAD0D-3979-DA9F-170A-1412273CE6C9}"/>
              </a:ext>
            </a:extLst>
          </p:cNvPr>
          <p:cNvSpPr>
            <a:spLocks noGrp="1"/>
          </p:cNvSpPr>
          <p:nvPr>
            <p:ph type="title"/>
          </p:nvPr>
        </p:nvSpPr>
        <p:spPr>
          <a:xfrm>
            <a:off x="646111" y="609601"/>
            <a:ext cx="4793473" cy="1675975"/>
          </a:xfrm>
        </p:spPr>
        <p:txBody>
          <a:bodyPr>
            <a:normAutofit/>
          </a:bodyPr>
          <a:lstStyle/>
          <a:p>
            <a:r>
              <a:rPr lang="en-US" b="1" dirty="0"/>
              <a:t>Amazon </a:t>
            </a:r>
            <a:r>
              <a:rPr lang="en-US" b="1" dirty="0" err="1"/>
              <a:t>SageMaker</a:t>
            </a:r>
            <a:r>
              <a:rPr lang="en-US" b="1" dirty="0"/>
              <a:t> setup</a:t>
            </a:r>
          </a:p>
        </p:txBody>
      </p:sp>
      <p:pic>
        <p:nvPicPr>
          <p:cNvPr id="7" name="Content Placeholder 3">
            <a:extLst>
              <a:ext uri="{FF2B5EF4-FFF2-40B4-BE49-F238E27FC236}">
                <a16:creationId xmlns:a16="http://schemas.microsoft.com/office/drawing/2014/main" id="{630ED315-0A69-4AC1-06A4-A73B80609DA2}"/>
              </a:ext>
            </a:extLst>
          </p:cNvPr>
          <p:cNvPicPr>
            <a:picLocks noChangeAspect="1"/>
          </p:cNvPicPr>
          <p:nvPr/>
        </p:nvPicPr>
        <p:blipFill rotWithShape="1">
          <a:blip r:embed="rId3"/>
          <a:srcRect l="1002" r="3" b="3"/>
          <a:stretch/>
        </p:blipFill>
        <p:spPr>
          <a:xfrm>
            <a:off x="6094412" y="609137"/>
            <a:ext cx="5449888" cy="2766290"/>
          </a:xfrm>
          <a:prstGeom prst="rect">
            <a:avLst/>
          </a:prstGeom>
          <a:effectLst>
            <a:outerShdw blurRad="50800" dist="38100" dir="5400000" algn="t" rotWithShape="0">
              <a:prstClr val="black">
                <a:alpha val="43000"/>
              </a:prstClr>
            </a:outerShdw>
          </a:effectLst>
        </p:spPr>
      </p:pic>
      <p:sp>
        <p:nvSpPr>
          <p:cNvPr id="13" name="Rectangle 12">
            <a:extLst>
              <a:ext uri="{FF2B5EF4-FFF2-40B4-BE49-F238E27FC236}">
                <a16:creationId xmlns:a16="http://schemas.microsoft.com/office/drawing/2014/main" id="{AC546BE4-C7A3-4A47-9FA5-0866D5E656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Content Placeholder 5">
            <a:extLst>
              <a:ext uri="{FF2B5EF4-FFF2-40B4-BE49-F238E27FC236}">
                <a16:creationId xmlns:a16="http://schemas.microsoft.com/office/drawing/2014/main" id="{1A44558D-5176-100A-ACBA-DC898EA727FA}"/>
              </a:ext>
            </a:extLst>
          </p:cNvPr>
          <p:cNvSpPr>
            <a:spLocks noGrp="1"/>
          </p:cNvSpPr>
          <p:nvPr>
            <p:ph idx="1"/>
          </p:nvPr>
        </p:nvSpPr>
        <p:spPr>
          <a:xfrm>
            <a:off x="642175" y="2484545"/>
            <a:ext cx="4988604" cy="2941698"/>
          </a:xfrm>
        </p:spPr>
        <p:txBody>
          <a:bodyPr>
            <a:normAutofit lnSpcReduction="10000"/>
          </a:bodyPr>
          <a:lstStyle/>
          <a:p>
            <a:pPr>
              <a:lnSpc>
                <a:spcPct val="200000"/>
              </a:lnSpc>
            </a:pPr>
            <a:r>
              <a:rPr lang="en-US" dirty="0"/>
              <a:t>Here we are creating the new user profile using amazon </a:t>
            </a:r>
            <a:r>
              <a:rPr lang="en-US" dirty="0" err="1"/>
              <a:t>SageMaker</a:t>
            </a:r>
            <a:r>
              <a:rPr lang="en-US" dirty="0"/>
              <a:t>. We named it as </a:t>
            </a:r>
            <a:r>
              <a:rPr lang="en-US" b="1" dirty="0" err="1"/>
              <a:t>finalproject</a:t>
            </a:r>
            <a:r>
              <a:rPr lang="en-US" dirty="0"/>
              <a:t> and user profile is created successfully in the second screenshot.  </a:t>
            </a:r>
          </a:p>
        </p:txBody>
      </p:sp>
      <p:pic>
        <p:nvPicPr>
          <p:cNvPr id="8" name="Picture 7">
            <a:extLst>
              <a:ext uri="{FF2B5EF4-FFF2-40B4-BE49-F238E27FC236}">
                <a16:creationId xmlns:a16="http://schemas.microsoft.com/office/drawing/2014/main" id="{5DCAB062-5C0D-E565-69A2-F82E62ED5CB3}"/>
              </a:ext>
            </a:extLst>
          </p:cNvPr>
          <p:cNvPicPr>
            <a:picLocks noChangeAspect="1"/>
          </p:cNvPicPr>
          <p:nvPr/>
        </p:nvPicPr>
        <p:blipFill rotWithShape="1">
          <a:blip r:embed="rId4"/>
          <a:srcRect l="17"/>
          <a:stretch/>
        </p:blipFill>
        <p:spPr>
          <a:xfrm>
            <a:off x="6094412" y="3482108"/>
            <a:ext cx="5449888" cy="2766290"/>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2956349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C4A41-F239-CA12-BF9E-95A78F5FAA40}"/>
              </a:ext>
            </a:extLst>
          </p:cNvPr>
          <p:cNvSpPr>
            <a:spLocks noGrp="1"/>
          </p:cNvSpPr>
          <p:nvPr>
            <p:ph type="title"/>
          </p:nvPr>
        </p:nvSpPr>
        <p:spPr>
          <a:xfrm>
            <a:off x="646112" y="452718"/>
            <a:ext cx="4165580" cy="1400530"/>
          </a:xfrm>
        </p:spPr>
        <p:txBody>
          <a:bodyPr>
            <a:normAutofit/>
          </a:bodyPr>
          <a:lstStyle/>
          <a:p>
            <a:r>
              <a:rPr lang="en-US" b="1"/>
              <a:t>Accessing Jupyter Lab</a:t>
            </a:r>
          </a:p>
        </p:txBody>
      </p:sp>
      <p:sp>
        <p:nvSpPr>
          <p:cNvPr id="10" name="Freeform: Shape 9">
            <a:extLst>
              <a:ext uri="{FF2B5EF4-FFF2-40B4-BE49-F238E27FC236}">
                <a16:creationId xmlns:a16="http://schemas.microsoft.com/office/drawing/2014/main" id="{7DAA46B9-B7E8-4487-B28E-C63A6EB7A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txBody>
          <a:bodyPr/>
          <a:lstStyle/>
          <a:p>
            <a:endParaRPr lang="en-US"/>
          </a:p>
        </p:txBody>
      </p:sp>
      <p:sp>
        <p:nvSpPr>
          <p:cNvPr id="12" name="Freeform 23">
            <a:extLst>
              <a:ext uri="{FF2B5EF4-FFF2-40B4-BE49-F238E27FC236}">
                <a16:creationId xmlns:a16="http://schemas.microsoft.com/office/drawing/2014/main" id="{C866818C-1E5F-475A-B310-3C06B555F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a:extLst>
              <a:ext uri="{FF2B5EF4-FFF2-40B4-BE49-F238E27FC236}">
                <a16:creationId xmlns:a16="http://schemas.microsoft.com/office/drawing/2014/main" id="{FAFBE916-C755-C335-8771-CAA8C1F3C171}"/>
              </a:ext>
            </a:extLst>
          </p:cNvPr>
          <p:cNvPicPr>
            <a:picLocks noChangeAspect="1"/>
          </p:cNvPicPr>
          <p:nvPr/>
        </p:nvPicPr>
        <p:blipFill>
          <a:blip r:embed="rId3"/>
          <a:stretch>
            <a:fillRect/>
          </a:stretch>
        </p:blipFill>
        <p:spPr>
          <a:xfrm>
            <a:off x="6003005" y="4019548"/>
            <a:ext cx="5393628" cy="2683330"/>
          </a:xfrm>
          <a:prstGeom prst="rect">
            <a:avLst/>
          </a:prstGeom>
          <a:effectLst/>
        </p:spPr>
      </p:pic>
      <p:sp>
        <p:nvSpPr>
          <p:cNvPr id="14" name="Rectangle 13">
            <a:extLst>
              <a:ext uri="{FF2B5EF4-FFF2-40B4-BE49-F238E27FC236}">
                <a16:creationId xmlns:a16="http://schemas.microsoft.com/office/drawing/2014/main" id="{D12AFDE8-E1ED-4A49-B8B3-4953F4B8A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76A0BB18-8CD5-B715-8439-E7CBA6E531E5}"/>
              </a:ext>
            </a:extLst>
          </p:cNvPr>
          <p:cNvSpPr>
            <a:spLocks noGrp="1"/>
          </p:cNvSpPr>
          <p:nvPr>
            <p:ph idx="1"/>
          </p:nvPr>
        </p:nvSpPr>
        <p:spPr>
          <a:xfrm>
            <a:off x="646112" y="2052919"/>
            <a:ext cx="4165579" cy="3553798"/>
          </a:xfrm>
        </p:spPr>
        <p:txBody>
          <a:bodyPr>
            <a:normAutofit/>
          </a:bodyPr>
          <a:lstStyle/>
          <a:p>
            <a:pPr marL="0" indent="0">
              <a:lnSpc>
                <a:spcPct val="200000"/>
              </a:lnSpc>
              <a:buNone/>
            </a:pPr>
            <a:r>
              <a:rPr lang="en-US" dirty="0"/>
              <a:t>After successfully creating the user profile, we are able to access the Jupyter lab by clicking Launch button. </a:t>
            </a:r>
          </a:p>
        </p:txBody>
      </p:sp>
      <p:pic>
        <p:nvPicPr>
          <p:cNvPr id="4" name="Picture 3">
            <a:extLst>
              <a:ext uri="{FF2B5EF4-FFF2-40B4-BE49-F238E27FC236}">
                <a16:creationId xmlns:a16="http://schemas.microsoft.com/office/drawing/2014/main" id="{4E06E02D-DE17-FF1D-0781-68A8BC0B5018}"/>
              </a:ext>
            </a:extLst>
          </p:cNvPr>
          <p:cNvPicPr>
            <a:picLocks noChangeAspect="1"/>
          </p:cNvPicPr>
          <p:nvPr/>
        </p:nvPicPr>
        <p:blipFill>
          <a:blip r:embed="rId4"/>
          <a:stretch>
            <a:fillRect/>
          </a:stretch>
        </p:blipFill>
        <p:spPr>
          <a:xfrm>
            <a:off x="6009006" y="988214"/>
            <a:ext cx="5233513" cy="2721427"/>
          </a:xfrm>
          <a:prstGeom prst="rect">
            <a:avLst/>
          </a:prstGeom>
          <a:effectLst/>
        </p:spPr>
      </p:pic>
    </p:spTree>
    <p:extLst>
      <p:ext uri="{BB962C8B-B14F-4D97-AF65-F5344CB8AC3E}">
        <p14:creationId xmlns:p14="http://schemas.microsoft.com/office/powerpoint/2010/main" val="415247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A27893-F29F-AAF2-D397-3202A657EAA7}"/>
              </a:ext>
            </a:extLst>
          </p:cNvPr>
          <p:cNvSpPr>
            <a:spLocks noGrp="1"/>
          </p:cNvSpPr>
          <p:nvPr>
            <p:ph type="title"/>
          </p:nvPr>
        </p:nvSpPr>
        <p:spPr>
          <a:xfrm>
            <a:off x="648931" y="629266"/>
            <a:ext cx="4166509" cy="1294201"/>
          </a:xfrm>
        </p:spPr>
        <p:txBody>
          <a:bodyPr>
            <a:normAutofit fontScale="90000"/>
          </a:bodyPr>
          <a:lstStyle/>
          <a:p>
            <a:pPr>
              <a:lnSpc>
                <a:spcPct val="90000"/>
              </a:lnSpc>
            </a:pPr>
            <a:r>
              <a:rPr lang="en-US" sz="3300" b="1" dirty="0">
                <a:solidFill>
                  <a:srgbClr val="EBEBEB"/>
                </a:solidFill>
              </a:rPr>
              <a:t>Cloud-Based Machine Learning with </a:t>
            </a:r>
            <a:r>
              <a:rPr lang="en-US" sz="3300" b="1" dirty="0" err="1">
                <a:solidFill>
                  <a:srgbClr val="EBEBEB"/>
                </a:solidFill>
              </a:rPr>
              <a:t>PySpark</a:t>
            </a:r>
            <a:endParaRPr lang="en-US" sz="3300" b="1" dirty="0">
              <a:solidFill>
                <a:srgbClr val="EBEBEB"/>
              </a:solidFill>
            </a:endParaRPr>
          </a:p>
        </p:txBody>
      </p:sp>
      <p:sp>
        <p:nvSpPr>
          <p:cNvPr id="14"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6" name="Freeform: Shape 15">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US"/>
          </a:p>
        </p:txBody>
      </p:sp>
      <p:pic>
        <p:nvPicPr>
          <p:cNvPr id="7" name="Content Placeholder 3">
            <a:extLst>
              <a:ext uri="{FF2B5EF4-FFF2-40B4-BE49-F238E27FC236}">
                <a16:creationId xmlns:a16="http://schemas.microsoft.com/office/drawing/2014/main" id="{F34C819A-56D4-472D-CE00-4D12A5F95012}"/>
              </a:ext>
            </a:extLst>
          </p:cNvPr>
          <p:cNvPicPr>
            <a:picLocks noChangeAspect="1"/>
          </p:cNvPicPr>
          <p:nvPr/>
        </p:nvPicPr>
        <p:blipFill>
          <a:blip r:embed="rId2"/>
          <a:stretch>
            <a:fillRect/>
          </a:stretch>
        </p:blipFill>
        <p:spPr>
          <a:xfrm>
            <a:off x="6093992" y="1923467"/>
            <a:ext cx="5449889" cy="3011062"/>
          </a:xfrm>
          <a:prstGeom prst="rect">
            <a:avLst/>
          </a:prstGeom>
          <a:effectLst/>
        </p:spPr>
      </p:pic>
      <p:sp>
        <p:nvSpPr>
          <p:cNvPr id="18" name="Rectangle 17">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Content Placeholder 5">
            <a:extLst>
              <a:ext uri="{FF2B5EF4-FFF2-40B4-BE49-F238E27FC236}">
                <a16:creationId xmlns:a16="http://schemas.microsoft.com/office/drawing/2014/main" id="{F1221817-E7F4-A118-D51B-D66D43F37806}"/>
              </a:ext>
            </a:extLst>
          </p:cNvPr>
          <p:cNvSpPr>
            <a:spLocks noGrp="1"/>
          </p:cNvSpPr>
          <p:nvPr>
            <p:ph idx="1"/>
          </p:nvPr>
        </p:nvSpPr>
        <p:spPr>
          <a:xfrm>
            <a:off x="648931" y="2279375"/>
            <a:ext cx="4344669" cy="3709642"/>
          </a:xfrm>
        </p:spPr>
        <p:txBody>
          <a:bodyPr>
            <a:normAutofit fontScale="85000" lnSpcReduction="10000"/>
          </a:bodyPr>
          <a:lstStyle/>
          <a:p>
            <a:pPr marL="0" indent="0">
              <a:lnSpc>
                <a:spcPct val="150000"/>
              </a:lnSpc>
              <a:buNone/>
            </a:pPr>
            <a:r>
              <a:rPr lang="en-US" dirty="0">
                <a:solidFill>
                  <a:srgbClr val="EBEBEB"/>
                </a:solidFill>
              </a:rPr>
              <a:t>Large-scale data processing, which is necessary for managing the huge and complex datasets generally involved in earthquake prediction, is made possible by </a:t>
            </a:r>
            <a:r>
              <a:rPr lang="en-US" dirty="0" err="1">
                <a:solidFill>
                  <a:srgbClr val="EBEBEB"/>
                </a:solidFill>
              </a:rPr>
              <a:t>PySpark</a:t>
            </a:r>
            <a:r>
              <a:rPr lang="en-US" dirty="0">
                <a:solidFill>
                  <a:srgbClr val="EBEBEB"/>
                </a:solidFill>
              </a:rPr>
              <a:t>. It is perfect for this project because of its effectiveness in data the translation, aggregation, and analysis. Installing </a:t>
            </a:r>
            <a:r>
              <a:rPr lang="en-US" dirty="0" err="1">
                <a:solidFill>
                  <a:srgbClr val="EBEBEB"/>
                </a:solidFill>
              </a:rPr>
              <a:t>Pyspark</a:t>
            </a:r>
            <a:r>
              <a:rPr lang="en-US" dirty="0">
                <a:solidFill>
                  <a:srgbClr val="EBEBEB"/>
                </a:solidFill>
              </a:rPr>
              <a:t> Library in Jupyter notebook.</a:t>
            </a:r>
          </a:p>
        </p:txBody>
      </p:sp>
    </p:spTree>
    <p:extLst>
      <p:ext uri="{BB962C8B-B14F-4D97-AF65-F5344CB8AC3E}">
        <p14:creationId xmlns:p14="http://schemas.microsoft.com/office/powerpoint/2010/main" val="3425369884"/>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114</TotalTime>
  <Words>584</Words>
  <Application>Microsoft Office PowerPoint</Application>
  <PresentationFormat>Widescreen</PresentationFormat>
  <Paragraphs>36</Paragraphs>
  <Slides>16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Century Gothic</vt:lpstr>
      <vt:lpstr>Wingdings 3</vt:lpstr>
      <vt:lpstr>Ion</vt:lpstr>
      <vt:lpstr>Predicting the Effects of Earthquakes Using Cloud-Based Machine Learning</vt:lpstr>
      <vt:lpstr>Introduction</vt:lpstr>
      <vt:lpstr>Objectives</vt:lpstr>
      <vt:lpstr>Significance</vt:lpstr>
      <vt:lpstr>Workflow Diagram </vt:lpstr>
      <vt:lpstr>Dataset Description</vt:lpstr>
      <vt:lpstr>Amazon SageMaker setup</vt:lpstr>
      <vt:lpstr>Accessing Jupyter Lab</vt:lpstr>
      <vt:lpstr>Cloud-Based Machine Learning with PySpark</vt:lpstr>
      <vt:lpstr>Data Visualization</vt:lpstr>
      <vt:lpstr>PowerPoint Presentation</vt:lpstr>
      <vt:lpstr>PowerPoint Presentation</vt:lpstr>
      <vt:lpstr>Machine Learning Models</vt:lpstr>
      <vt:lpstr>Model Evaluation</vt:lpstr>
      <vt:lpstr>Future work</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Sanjapu, Ashoka Chakra Varthy</dc:creator>
  <cp:lastModifiedBy>Kovvuri Naveen Sita Reddy</cp:lastModifiedBy>
  <cp:revision>57</cp:revision>
  <dcterms:created xsi:type="dcterms:W3CDTF">2024-05-06T17:06:22Z</dcterms:created>
  <dcterms:modified xsi:type="dcterms:W3CDTF">2024-05-06T23:10:02Z</dcterms:modified>
</cp:coreProperties>
</file>